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78" r:id="rId5"/>
    <p:sldId id="262" r:id="rId6"/>
    <p:sldId id="267" r:id="rId7"/>
    <p:sldId id="271" r:id="rId8"/>
    <p:sldId id="272" r:id="rId9"/>
    <p:sldId id="273" r:id="rId10"/>
    <p:sldId id="275" r:id="rId11"/>
    <p:sldId id="276" r:id="rId12"/>
    <p:sldId id="277" r:id="rId13"/>
    <p:sldId id="279" r:id="rId14"/>
    <p:sldId id="280" r:id="rId15"/>
    <p:sldId id="281" r:id="rId16"/>
    <p:sldId id="282" r:id="rId17"/>
    <p:sldId id="283" r:id="rId18"/>
    <p:sldId id="284" r:id="rId19"/>
    <p:sldId id="286" r:id="rId20"/>
    <p:sldId id="285" r:id="rId21"/>
    <p:sldId id="287" r:id="rId22"/>
    <p:sldId id="288" r:id="rId23"/>
    <p:sldId id="289" r:id="rId24"/>
    <p:sldId id="290" r:id="rId25"/>
    <p:sldId id="291" r:id="rId26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C70526-31EF-1144-9059-4F369D913C35}" type="doc">
      <dgm:prSet loTypeId="urn:microsoft.com/office/officeart/2008/layout/RadialCluster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74A968-F14E-4948-9872-CE20B1660CF5}">
      <dgm:prSet phldrT="[Текст]" phldr="1"/>
      <dgm:spPr/>
      <dgm:t>
        <a:bodyPr/>
        <a:lstStyle/>
        <a:p>
          <a:endParaRPr lang="ru-RU" dirty="0"/>
        </a:p>
      </dgm:t>
    </dgm:pt>
    <dgm:pt modelId="{97233051-1C4A-BD40-BCB9-E9130F59E51D}" type="parTrans" cxnId="{880681E1-2A67-454F-A00B-D19B2705B682}">
      <dgm:prSet/>
      <dgm:spPr/>
      <dgm:t>
        <a:bodyPr/>
        <a:lstStyle/>
        <a:p>
          <a:endParaRPr lang="ru-RU"/>
        </a:p>
      </dgm:t>
    </dgm:pt>
    <dgm:pt modelId="{FFCA51E7-9375-6244-9FE7-D64A73683A52}" type="sibTrans" cxnId="{880681E1-2A67-454F-A00B-D19B2705B682}">
      <dgm:prSet/>
      <dgm:spPr/>
      <dgm:t>
        <a:bodyPr/>
        <a:lstStyle/>
        <a:p>
          <a:endParaRPr lang="ru-RU"/>
        </a:p>
      </dgm:t>
    </dgm:pt>
    <dgm:pt modelId="{BEF5A553-B53D-0E4C-82F3-78EE6D09EF4C}">
      <dgm:prSet phldrT="[Текст]"/>
      <dgm:spPr/>
      <dgm:t>
        <a:bodyPr/>
        <a:lstStyle/>
        <a:p>
          <a:r>
            <a:rPr lang="ru-RU" dirty="0" smtClean="0"/>
            <a:t>Роль учителя </a:t>
          </a:r>
        </a:p>
      </dgm:t>
    </dgm:pt>
    <dgm:pt modelId="{03B39D34-4E02-D441-BB77-99B7912094AB}" type="parTrans" cxnId="{17705B24-D618-4441-86A8-30ACEDCF38C9}">
      <dgm:prSet/>
      <dgm:spPr/>
      <dgm:t>
        <a:bodyPr/>
        <a:lstStyle/>
        <a:p>
          <a:endParaRPr lang="ru-RU"/>
        </a:p>
      </dgm:t>
    </dgm:pt>
    <dgm:pt modelId="{45F6DE80-4E90-9F45-A4A4-7D2C8C0B6726}" type="sibTrans" cxnId="{17705B24-D618-4441-86A8-30ACEDCF38C9}">
      <dgm:prSet/>
      <dgm:spPr/>
      <dgm:t>
        <a:bodyPr/>
        <a:lstStyle/>
        <a:p>
          <a:endParaRPr lang="ru-RU"/>
        </a:p>
      </dgm:t>
    </dgm:pt>
    <dgm:pt modelId="{3300FF7A-B2A6-6D4E-B379-086D0D313867}">
      <dgm:prSet phldrT="[Текст]"/>
      <dgm:spPr/>
      <dgm:t>
        <a:bodyPr/>
        <a:lstStyle/>
        <a:p>
          <a:r>
            <a:rPr lang="ru-RU" dirty="0" smtClean="0"/>
            <a:t>Требования к образовательному контенту </a:t>
          </a:r>
        </a:p>
      </dgm:t>
    </dgm:pt>
    <dgm:pt modelId="{E99E7E8A-E110-F04A-B561-E13CE6F262FA}" type="parTrans" cxnId="{4A6399CB-C026-0C45-AE4C-C0A1687FA8D0}">
      <dgm:prSet/>
      <dgm:spPr/>
      <dgm:t>
        <a:bodyPr/>
        <a:lstStyle/>
        <a:p>
          <a:endParaRPr lang="ru-RU"/>
        </a:p>
      </dgm:t>
    </dgm:pt>
    <dgm:pt modelId="{4145E6BC-A6CD-4341-9B59-26ECD63334AF}" type="sibTrans" cxnId="{4A6399CB-C026-0C45-AE4C-C0A1687FA8D0}">
      <dgm:prSet/>
      <dgm:spPr/>
      <dgm:t>
        <a:bodyPr/>
        <a:lstStyle/>
        <a:p>
          <a:endParaRPr lang="ru-RU"/>
        </a:p>
      </dgm:t>
    </dgm:pt>
    <dgm:pt modelId="{D4883AF6-1685-054D-B7D2-125BDB75D40B}">
      <dgm:prSet phldrT="[Текст]"/>
      <dgm:spPr/>
      <dgm:t>
        <a:bodyPr/>
        <a:lstStyle/>
        <a:p>
          <a:r>
            <a:rPr lang="ru-RU" dirty="0" smtClean="0"/>
            <a:t>Требования к уроку </a:t>
          </a:r>
        </a:p>
      </dgm:t>
    </dgm:pt>
    <dgm:pt modelId="{3158F005-DE12-9E48-8CD2-CF77685F473D}" type="parTrans" cxnId="{16DEF4C6-B467-AA4A-B192-BBBCDF2553D4}">
      <dgm:prSet/>
      <dgm:spPr/>
      <dgm:t>
        <a:bodyPr/>
        <a:lstStyle/>
        <a:p>
          <a:endParaRPr lang="ru-RU"/>
        </a:p>
      </dgm:t>
    </dgm:pt>
    <dgm:pt modelId="{E6373F2F-3A39-984B-A3D3-65DAE58E680D}" type="sibTrans" cxnId="{16DEF4C6-B467-AA4A-B192-BBBCDF2553D4}">
      <dgm:prSet/>
      <dgm:spPr/>
      <dgm:t>
        <a:bodyPr/>
        <a:lstStyle/>
        <a:p>
          <a:endParaRPr lang="ru-RU"/>
        </a:p>
      </dgm:t>
    </dgm:pt>
    <dgm:pt modelId="{ABA1DDA9-3236-C946-95B8-594E27430687}" type="pres">
      <dgm:prSet presAssocID="{59C70526-31EF-1144-9059-4F369D913C3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C48D356-36CA-9C4F-AB8C-7EBE442B5166}" type="pres">
      <dgm:prSet presAssocID="{6974A968-F14E-4948-9872-CE20B1660CF5}" presName="singleCycle" presStyleCnt="0"/>
      <dgm:spPr/>
    </dgm:pt>
    <dgm:pt modelId="{C56676B9-528D-674D-B168-C54C3F15117F}" type="pres">
      <dgm:prSet presAssocID="{6974A968-F14E-4948-9872-CE20B1660CF5}" presName="singleCenter" presStyleLbl="node1" presStyleIdx="0" presStyleCnt="4" custLinFactNeighborX="-6629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7D647B50-4611-3943-9B80-C14887116DE7}" type="pres">
      <dgm:prSet presAssocID="{03B39D34-4E02-D441-BB77-99B7912094AB}" presName="Name56" presStyleLbl="parChTrans1D2" presStyleIdx="0" presStyleCnt="3"/>
      <dgm:spPr/>
      <dgm:t>
        <a:bodyPr/>
        <a:lstStyle/>
        <a:p>
          <a:endParaRPr lang="ru-RU"/>
        </a:p>
      </dgm:t>
    </dgm:pt>
    <dgm:pt modelId="{675B2AEE-A19D-E04F-A545-EE688A3FE511}" type="pres">
      <dgm:prSet presAssocID="{BEF5A553-B53D-0E4C-82F3-78EE6D09EF4C}" presName="text0" presStyleLbl="node1" presStyleIdx="1" presStyleCnt="4" custScaleX="457491" custScaleY="136114" custRadScaleRad="102103" custRadScaleInc="-17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C1283-BD06-6840-B7E9-27D97AE55494}" type="pres">
      <dgm:prSet presAssocID="{E99E7E8A-E110-F04A-B561-E13CE6F262FA}" presName="Name56" presStyleLbl="parChTrans1D2" presStyleIdx="1" presStyleCnt="3"/>
      <dgm:spPr/>
      <dgm:t>
        <a:bodyPr/>
        <a:lstStyle/>
        <a:p>
          <a:endParaRPr lang="ru-RU"/>
        </a:p>
      </dgm:t>
    </dgm:pt>
    <dgm:pt modelId="{5EA84BCE-53B3-1547-BC4C-013CE1EA89F7}" type="pres">
      <dgm:prSet presAssocID="{3300FF7A-B2A6-6D4E-B379-086D0D313867}" presName="text0" presStyleLbl="node1" presStyleIdx="2" presStyleCnt="4" custScaleX="287811" custScaleY="205323" custRadScaleRad="123755" custRadScaleInc="-101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0BED4-8C92-C74B-95C2-83E14F33BC21}" type="pres">
      <dgm:prSet presAssocID="{3158F005-DE12-9E48-8CD2-CF77685F473D}" presName="Name56" presStyleLbl="parChTrans1D2" presStyleIdx="2" presStyleCnt="3"/>
      <dgm:spPr/>
      <dgm:t>
        <a:bodyPr/>
        <a:lstStyle/>
        <a:p>
          <a:endParaRPr lang="ru-RU"/>
        </a:p>
      </dgm:t>
    </dgm:pt>
    <dgm:pt modelId="{8E6935CE-9767-984F-B41E-E1A7AD2A83F4}" type="pres">
      <dgm:prSet presAssocID="{D4883AF6-1685-054D-B7D2-125BDB75D40B}" presName="text0" presStyleLbl="node1" presStyleIdx="3" presStyleCnt="4" custScaleX="271335" custScaleY="227304" custRadScaleRad="144488" custRadScaleInc="15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6399CB-C026-0C45-AE4C-C0A1687FA8D0}" srcId="{6974A968-F14E-4948-9872-CE20B1660CF5}" destId="{3300FF7A-B2A6-6D4E-B379-086D0D313867}" srcOrd="1" destOrd="0" parTransId="{E99E7E8A-E110-F04A-B561-E13CE6F262FA}" sibTransId="{4145E6BC-A6CD-4341-9B59-26ECD63334AF}"/>
    <dgm:cxn modelId="{A96C1DA9-053B-0D4D-B245-A6F39F62B12B}" type="presOf" srcId="{3300FF7A-B2A6-6D4E-B379-086D0D313867}" destId="{5EA84BCE-53B3-1547-BC4C-013CE1EA89F7}" srcOrd="0" destOrd="0" presId="urn:microsoft.com/office/officeart/2008/layout/RadialCluster"/>
    <dgm:cxn modelId="{880681E1-2A67-454F-A00B-D19B2705B682}" srcId="{59C70526-31EF-1144-9059-4F369D913C35}" destId="{6974A968-F14E-4948-9872-CE20B1660CF5}" srcOrd="0" destOrd="0" parTransId="{97233051-1C4A-BD40-BCB9-E9130F59E51D}" sibTransId="{FFCA51E7-9375-6244-9FE7-D64A73683A52}"/>
    <dgm:cxn modelId="{6F9A0A94-9744-8743-BCC6-72550E1536EE}" type="presOf" srcId="{6974A968-F14E-4948-9872-CE20B1660CF5}" destId="{C56676B9-528D-674D-B168-C54C3F15117F}" srcOrd="0" destOrd="0" presId="urn:microsoft.com/office/officeart/2008/layout/RadialCluster"/>
    <dgm:cxn modelId="{E2349E8B-1971-CF40-8372-6AAE57E4639F}" type="presOf" srcId="{59C70526-31EF-1144-9059-4F369D913C35}" destId="{ABA1DDA9-3236-C946-95B8-594E27430687}" srcOrd="0" destOrd="0" presId="urn:microsoft.com/office/officeart/2008/layout/RadialCluster"/>
    <dgm:cxn modelId="{62E88746-998A-3C4E-99BC-03E580B2C14D}" type="presOf" srcId="{BEF5A553-B53D-0E4C-82F3-78EE6D09EF4C}" destId="{675B2AEE-A19D-E04F-A545-EE688A3FE511}" srcOrd="0" destOrd="0" presId="urn:microsoft.com/office/officeart/2008/layout/RadialCluster"/>
    <dgm:cxn modelId="{17705B24-D618-4441-86A8-30ACEDCF38C9}" srcId="{6974A968-F14E-4948-9872-CE20B1660CF5}" destId="{BEF5A553-B53D-0E4C-82F3-78EE6D09EF4C}" srcOrd="0" destOrd="0" parTransId="{03B39D34-4E02-D441-BB77-99B7912094AB}" sibTransId="{45F6DE80-4E90-9F45-A4A4-7D2C8C0B6726}"/>
    <dgm:cxn modelId="{C9F57D5E-8F44-8E44-AA15-F667DA590AAD}" type="presOf" srcId="{03B39D34-4E02-D441-BB77-99B7912094AB}" destId="{7D647B50-4611-3943-9B80-C14887116DE7}" srcOrd="0" destOrd="0" presId="urn:microsoft.com/office/officeart/2008/layout/RadialCluster"/>
    <dgm:cxn modelId="{FD05B11C-0D3C-8C45-9F20-4C3047E794FC}" type="presOf" srcId="{E99E7E8A-E110-F04A-B561-E13CE6F262FA}" destId="{028C1283-BD06-6840-B7E9-27D97AE55494}" srcOrd="0" destOrd="0" presId="urn:microsoft.com/office/officeart/2008/layout/RadialCluster"/>
    <dgm:cxn modelId="{16DEF4C6-B467-AA4A-B192-BBBCDF2553D4}" srcId="{6974A968-F14E-4948-9872-CE20B1660CF5}" destId="{D4883AF6-1685-054D-B7D2-125BDB75D40B}" srcOrd="2" destOrd="0" parTransId="{3158F005-DE12-9E48-8CD2-CF77685F473D}" sibTransId="{E6373F2F-3A39-984B-A3D3-65DAE58E680D}"/>
    <dgm:cxn modelId="{7AF7591E-D7B3-1C46-90B7-BB0CB559C7EE}" type="presOf" srcId="{3158F005-DE12-9E48-8CD2-CF77685F473D}" destId="{8F50BED4-8C92-C74B-95C2-83E14F33BC21}" srcOrd="0" destOrd="0" presId="urn:microsoft.com/office/officeart/2008/layout/RadialCluster"/>
    <dgm:cxn modelId="{BAB480F4-0CA5-C240-A304-A990A26426C2}" type="presOf" srcId="{D4883AF6-1685-054D-B7D2-125BDB75D40B}" destId="{8E6935CE-9767-984F-B41E-E1A7AD2A83F4}" srcOrd="0" destOrd="0" presId="urn:microsoft.com/office/officeart/2008/layout/RadialCluster"/>
    <dgm:cxn modelId="{C7B61D65-9816-1047-9697-85A596945F0F}" type="presParOf" srcId="{ABA1DDA9-3236-C946-95B8-594E27430687}" destId="{1C48D356-36CA-9C4F-AB8C-7EBE442B5166}" srcOrd="0" destOrd="0" presId="urn:microsoft.com/office/officeart/2008/layout/RadialCluster"/>
    <dgm:cxn modelId="{2D413061-2313-EE41-906E-AC52762D4EBD}" type="presParOf" srcId="{1C48D356-36CA-9C4F-AB8C-7EBE442B5166}" destId="{C56676B9-528D-674D-B168-C54C3F15117F}" srcOrd="0" destOrd="0" presId="urn:microsoft.com/office/officeart/2008/layout/RadialCluster"/>
    <dgm:cxn modelId="{643F887A-B80A-BC4F-85E5-9A8FA8441A79}" type="presParOf" srcId="{1C48D356-36CA-9C4F-AB8C-7EBE442B5166}" destId="{7D647B50-4611-3943-9B80-C14887116DE7}" srcOrd="1" destOrd="0" presId="urn:microsoft.com/office/officeart/2008/layout/RadialCluster"/>
    <dgm:cxn modelId="{733A87A0-855D-6743-A1C9-30244F6A21EB}" type="presParOf" srcId="{1C48D356-36CA-9C4F-AB8C-7EBE442B5166}" destId="{675B2AEE-A19D-E04F-A545-EE688A3FE511}" srcOrd="2" destOrd="0" presId="urn:microsoft.com/office/officeart/2008/layout/RadialCluster"/>
    <dgm:cxn modelId="{26F9053B-D377-0247-951C-9A7F0536C683}" type="presParOf" srcId="{1C48D356-36CA-9C4F-AB8C-7EBE442B5166}" destId="{028C1283-BD06-6840-B7E9-27D97AE55494}" srcOrd="3" destOrd="0" presId="urn:microsoft.com/office/officeart/2008/layout/RadialCluster"/>
    <dgm:cxn modelId="{0A57C438-AEB9-594D-8E71-8EBFA60A60E9}" type="presParOf" srcId="{1C48D356-36CA-9C4F-AB8C-7EBE442B5166}" destId="{5EA84BCE-53B3-1547-BC4C-013CE1EA89F7}" srcOrd="4" destOrd="0" presId="urn:microsoft.com/office/officeart/2008/layout/RadialCluster"/>
    <dgm:cxn modelId="{05C6AB01-8A60-E94C-A59D-24CC200E2BE4}" type="presParOf" srcId="{1C48D356-36CA-9C4F-AB8C-7EBE442B5166}" destId="{8F50BED4-8C92-C74B-95C2-83E14F33BC21}" srcOrd="5" destOrd="0" presId="urn:microsoft.com/office/officeart/2008/layout/RadialCluster"/>
    <dgm:cxn modelId="{EE2F964A-D3B3-4043-BAC7-58C4372DD46C}" type="presParOf" srcId="{1C48D356-36CA-9C4F-AB8C-7EBE442B5166}" destId="{8E6935CE-9767-984F-B41E-E1A7AD2A83F4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676B9-528D-674D-B168-C54C3F15117F}">
      <dsp:nvSpPr>
        <dsp:cNvPr id="0" name=""/>
        <dsp:cNvSpPr/>
      </dsp:nvSpPr>
      <dsp:spPr>
        <a:xfrm>
          <a:off x="3121847" y="1898240"/>
          <a:ext cx="1357788" cy="135778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>
        <a:off x="3188129" y="1964522"/>
        <a:ext cx="1225224" cy="1225224"/>
      </dsp:txXfrm>
    </dsp:sp>
    <dsp:sp modelId="{7D647B50-4611-3943-9B80-C14887116DE7}">
      <dsp:nvSpPr>
        <dsp:cNvPr id="0" name=""/>
        <dsp:cNvSpPr/>
      </dsp:nvSpPr>
      <dsp:spPr>
        <a:xfrm rot="16013631">
          <a:off x="3347854" y="1504158"/>
          <a:ext cx="7893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9324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B2AEE-A19D-E04F-A545-EE688A3FE511}">
      <dsp:nvSpPr>
        <dsp:cNvPr id="0" name=""/>
        <dsp:cNvSpPr/>
      </dsp:nvSpPr>
      <dsp:spPr>
        <a:xfrm>
          <a:off x="1606593" y="-128178"/>
          <a:ext cx="4161880" cy="12382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Роль учителя </a:t>
          </a:r>
        </a:p>
      </dsp:txBody>
      <dsp:txXfrm>
        <a:off x="1667040" y="-67731"/>
        <a:ext cx="4040986" cy="1117360"/>
      </dsp:txXfrm>
    </dsp:sp>
    <dsp:sp modelId="{028C1283-BD06-6840-B7E9-27D97AE55494}">
      <dsp:nvSpPr>
        <dsp:cNvPr id="0" name=""/>
        <dsp:cNvSpPr/>
      </dsp:nvSpPr>
      <dsp:spPr>
        <a:xfrm rot="1295129">
          <a:off x="4455182" y="2974008"/>
          <a:ext cx="6973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7380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84BCE-53B3-1547-BC4C-013CE1EA89F7}">
      <dsp:nvSpPr>
        <dsp:cNvPr id="0" name=""/>
        <dsp:cNvSpPr/>
      </dsp:nvSpPr>
      <dsp:spPr>
        <a:xfrm>
          <a:off x="5128109" y="2686297"/>
          <a:ext cx="2618270" cy="18678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Требования к образовательному контенту </a:t>
          </a:r>
        </a:p>
      </dsp:txBody>
      <dsp:txXfrm>
        <a:off x="5219290" y="2777478"/>
        <a:ext cx="2435908" cy="1685499"/>
      </dsp:txXfrm>
    </dsp:sp>
    <dsp:sp modelId="{8F50BED4-8C92-C74B-95C2-83E14F33BC21}">
      <dsp:nvSpPr>
        <dsp:cNvPr id="0" name=""/>
        <dsp:cNvSpPr/>
      </dsp:nvSpPr>
      <dsp:spPr>
        <a:xfrm rot="9464472">
          <a:off x="2460810" y="2985042"/>
          <a:ext cx="68662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6620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6935CE-9767-984F-B41E-E1A7AD2A83F4}">
      <dsp:nvSpPr>
        <dsp:cNvPr id="0" name=""/>
        <dsp:cNvSpPr/>
      </dsp:nvSpPr>
      <dsp:spPr>
        <a:xfrm>
          <a:off x="18007" y="2586314"/>
          <a:ext cx="2468384" cy="20678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Требования к уроку </a:t>
          </a:r>
        </a:p>
      </dsp:txBody>
      <dsp:txXfrm>
        <a:off x="118950" y="2687257"/>
        <a:ext cx="2266498" cy="1865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69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22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1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533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0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04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08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256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21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292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380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994B0-0C7F-6546-B38D-ADB767C588BD}" type="datetimeFigureOut">
              <a:rPr lang="ru-RU" smtClean="0"/>
              <a:t>14.02.2019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A9F6B-AFAC-3445-8A23-AB7C3C279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5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youtube.com/watch?v=Ax5cNlutAy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09738" y="1458680"/>
            <a:ext cx="4324982" cy="4180119"/>
          </a:xfrm>
        </p:spPr>
        <p:txBody>
          <a:bodyPr>
            <a:normAutofit fontScale="85000" lnSpcReduction="20000"/>
          </a:bodyPr>
          <a:lstStyle/>
          <a:p>
            <a:r>
              <a:rPr lang="en-US" sz="4400" b="1" dirty="0" smtClean="0">
                <a:solidFill>
                  <a:schemeClr val="tx2"/>
                </a:solidFill>
              </a:rPr>
              <a:t>Blended Learning</a:t>
            </a:r>
            <a:r>
              <a:rPr lang="ru-RU" sz="4400" b="1" dirty="0" smtClean="0">
                <a:solidFill>
                  <a:schemeClr val="tx1"/>
                </a:solidFill>
              </a:rPr>
              <a:t>, или как перевернуть класс: от теории к практике </a:t>
            </a:r>
          </a:p>
          <a:p>
            <a:r>
              <a:rPr lang="ru-RU" sz="4400" b="1" dirty="0" smtClean="0">
                <a:solidFill>
                  <a:schemeClr val="tx1"/>
                </a:solidFill>
              </a:rPr>
              <a:t>(на примере творчества Л.Н. Толстого) </a:t>
            </a:r>
          </a:p>
          <a:p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blended--learning.wikispaces.com/file/view/blended%2520learning_201x321.jpg/188619605/370x353/blended%2520learning_201x32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07" y="959103"/>
            <a:ext cx="3030697" cy="484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34720" y="492989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9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1F497D"/>
                </a:solidFill>
              </a:rPr>
              <a:t>Требования к уроку</a:t>
            </a:r>
            <a:endParaRPr lang="ru-RU" b="1" dirty="0">
              <a:solidFill>
                <a:srgbClr val="1F497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99" y="1417638"/>
            <a:ext cx="8344175" cy="493265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Не все темы можно выносить на самостоятельное обучение;</a:t>
            </a:r>
          </a:p>
          <a:p>
            <a:pPr algn="just"/>
            <a:r>
              <a:rPr lang="ru-RU" dirty="0" smtClean="0"/>
              <a:t>Не все дети могут понять материал самостоятельно;</a:t>
            </a:r>
          </a:p>
          <a:p>
            <a:pPr algn="just"/>
            <a:r>
              <a:rPr lang="ru-RU" dirty="0" smtClean="0"/>
              <a:t>Необходим постоянный анализ самостоятельной работы детей;</a:t>
            </a:r>
          </a:p>
          <a:p>
            <a:pPr algn="just"/>
            <a:r>
              <a:rPr lang="ru-RU" dirty="0" smtClean="0"/>
              <a:t>Постановка вопросов перед изучением темы</a:t>
            </a:r>
          </a:p>
          <a:p>
            <a:pPr algn="just"/>
            <a:r>
              <a:rPr lang="ru-RU" dirty="0" smtClean="0"/>
              <a:t>Создание пространства для творчества </a:t>
            </a:r>
          </a:p>
          <a:p>
            <a:pPr algn="just"/>
            <a:r>
              <a:rPr lang="ru-RU" dirty="0" smtClean="0"/>
              <a:t>Поощрение сотрудничества </a:t>
            </a:r>
          </a:p>
          <a:p>
            <a:pPr algn="just"/>
            <a:r>
              <a:rPr lang="ru-RU" dirty="0" smtClean="0"/>
              <a:t>Учет индивидуального темпа обучения </a:t>
            </a:r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78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F497D"/>
                </a:solidFill>
              </a:rPr>
              <a:t>Требования к образовательному контенту </a:t>
            </a:r>
            <a:endParaRPr lang="ru-RU" b="1" dirty="0">
              <a:solidFill>
                <a:srgbClr val="1F497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Нельзя!!! (долго, много, скучно)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Трудность в обучении как основа формирование познавательного интереса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Видеоматериал должен мотивировать на обучение: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</a:rPr>
              <a:t>Начало – загадка;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</a:rPr>
              <a:t>Рассказ истории;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</a:rPr>
              <a:t>Показ результата без способа его достижения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</a:rPr>
              <a:t>Социализация знаний и рефлексия </a:t>
            </a:r>
          </a:p>
          <a:p>
            <a:pPr>
              <a:buFontTx/>
              <a:buChar char="-"/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44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7964"/>
            <a:ext cx="8229600" cy="5208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1F497D"/>
                </a:solidFill>
              </a:rPr>
              <a:t>Реализация модели смешанного обучения на примере творчества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1F497D"/>
                </a:solidFill>
              </a:rPr>
              <a:t> Л.Н. Толстого </a:t>
            </a:r>
            <a:endParaRPr lang="ru-RU" sz="48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6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5949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Предзадания, стимулирующие читательскую активность </a:t>
            </a:r>
            <a:br>
              <a:rPr lang="ru-RU" sz="3200" b="1" dirty="0" smtClean="0"/>
            </a:br>
            <a:r>
              <a:rPr lang="ru-RU" sz="3200" b="1" dirty="0" smtClean="0"/>
              <a:t>(изучение биографического материала) </a:t>
            </a:r>
            <a:endParaRPr lang="ru-RU" sz="3200" b="1" dirty="0"/>
          </a:p>
        </p:txBody>
      </p:sp>
      <p:pic>
        <p:nvPicPr>
          <p:cNvPr id="4" name="Содержимое 3" descr="Снимок экрана 2018-11-28 в 18.00.0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729256" y="1749821"/>
            <a:ext cx="7957543" cy="4376342"/>
          </a:xfrm>
        </p:spPr>
      </p:pic>
    </p:spTree>
    <p:extLst>
      <p:ext uri="{BB962C8B-B14F-4D97-AF65-F5344CB8AC3E}">
        <p14:creationId xmlns:p14="http://schemas.microsoft.com/office/powerpoint/2010/main" val="159951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имок экрана 2018-11-28 в 18.00.0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57200" y="1018562"/>
            <a:ext cx="8229600" cy="5107601"/>
          </a:xfrm>
        </p:spPr>
      </p:pic>
    </p:spTree>
    <p:extLst>
      <p:ext uri="{BB962C8B-B14F-4D97-AF65-F5344CB8AC3E}">
        <p14:creationId xmlns:p14="http://schemas.microsoft.com/office/powerpoint/2010/main" val="3744840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Снимок экрана 2018-11-28 в 18.00.2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570360" y="858285"/>
            <a:ext cx="8229600" cy="5089611"/>
          </a:xfrm>
        </p:spPr>
      </p:pic>
    </p:spTree>
    <p:extLst>
      <p:ext uri="{BB962C8B-B14F-4D97-AF65-F5344CB8AC3E}">
        <p14:creationId xmlns:p14="http://schemas.microsoft.com/office/powerpoint/2010/main" val="2306017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/>
              <a:t>Предзадания, стимулирующие читательскую активность </a:t>
            </a:r>
            <a:br>
              <a:rPr lang="ru-RU" sz="3600" b="1" dirty="0"/>
            </a:br>
            <a:r>
              <a:rPr lang="ru-RU" sz="3600" b="1" dirty="0" smtClean="0"/>
              <a:t>(изучение художественного произведения)</a:t>
            </a:r>
            <a:endParaRPr lang="ru-RU" dirty="0"/>
          </a:p>
        </p:txBody>
      </p:sp>
      <p:pic>
        <p:nvPicPr>
          <p:cNvPr id="4" name="Содержимое 3" descr="Снимок экрана 2018-11-22 в 18.51.5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57200" y="1835926"/>
            <a:ext cx="8229600" cy="4290238"/>
          </a:xfrm>
        </p:spPr>
      </p:pic>
    </p:spTree>
    <p:extLst>
      <p:ext uri="{BB962C8B-B14F-4D97-AF65-F5344CB8AC3E}">
        <p14:creationId xmlns:p14="http://schemas.microsoft.com/office/powerpoint/2010/main" val="4173390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имок экрана 2018-11-22 в 18.52.1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57200" y="691616"/>
            <a:ext cx="8229600" cy="5044727"/>
          </a:xfrm>
        </p:spPr>
      </p:pic>
    </p:spTree>
    <p:extLst>
      <p:ext uri="{BB962C8B-B14F-4D97-AF65-F5344CB8AC3E}">
        <p14:creationId xmlns:p14="http://schemas.microsoft.com/office/powerpoint/2010/main" val="918669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F497D"/>
                </a:solidFill>
              </a:rPr>
              <a:t>Группа моделей «Ротация» </a:t>
            </a:r>
            <a:br>
              <a:rPr lang="ru-RU" b="1" dirty="0" smtClean="0">
                <a:solidFill>
                  <a:srgbClr val="1F497D"/>
                </a:solidFill>
              </a:rPr>
            </a:br>
            <a:r>
              <a:rPr lang="ru-RU" b="1" dirty="0" smtClean="0">
                <a:solidFill>
                  <a:srgbClr val="1F497D"/>
                </a:solidFill>
              </a:rPr>
              <a:t>(«Автономные группы»)</a:t>
            </a:r>
            <a:endParaRPr lang="ru-RU" b="1" dirty="0">
              <a:solidFill>
                <a:srgbClr val="1F497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u="sng" dirty="0" smtClean="0"/>
              <a:t>Слабая группа </a:t>
            </a:r>
            <a:r>
              <a:rPr lang="ru-RU" sz="2400" dirty="0" smtClean="0"/>
              <a:t>(Изучение биографии Л.Н. Толстого и аналитическая обработка материала под руководством учителя)</a:t>
            </a:r>
            <a:endParaRPr lang="ru-RU" sz="2400" dirty="0"/>
          </a:p>
        </p:txBody>
      </p:sp>
      <p:pic>
        <p:nvPicPr>
          <p:cNvPr id="5" name="Изображение 4" descr="Снимок экрана 2018-11-28 в 18.25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45" y="2870378"/>
            <a:ext cx="4380765" cy="3102503"/>
          </a:xfrm>
          <a:prstGeom prst="rect">
            <a:avLst/>
          </a:prstGeom>
        </p:spPr>
      </p:pic>
      <p:pic>
        <p:nvPicPr>
          <p:cNvPr id="6" name="Изображение 5" descr="Снимок экрана 2018-11-28 в 18.25.5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349" y="3262718"/>
            <a:ext cx="4496451" cy="308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13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средней группы </a:t>
            </a:r>
            <a:endParaRPr lang="ru-RU" dirty="0"/>
          </a:p>
        </p:txBody>
      </p:sp>
      <p:pic>
        <p:nvPicPr>
          <p:cNvPr id="4" name="Содержимое 3" descr="Снимок экрана 2018-11-28 в 18.35.3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9292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1F497D"/>
                </a:solidFill>
              </a:rPr>
              <a:t>ТЕХНОЛОГИИ ИЗМЕНЯТ ОБРАЗОВАНИЕ </a:t>
            </a:r>
            <a:endParaRPr lang="ru-RU" sz="3600" b="1" dirty="0">
              <a:solidFill>
                <a:srgbClr val="1F497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613" y="1710177"/>
            <a:ext cx="8229600" cy="453951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ГЛАВНОЕ В СОВРЕМЕННОМ ОБРАЗОВАНИИ НЕ ТЕХНОЛОГИЯ ПЕРЕДАЧИ ЗНАНИЙ </a:t>
            </a:r>
          </a:p>
          <a:p>
            <a:pPr algn="just"/>
            <a:r>
              <a:rPr lang="ru-RU" dirty="0" smtClean="0"/>
              <a:t>СОВРЕМЕННЫЕ ТЕХНОЛОГИИ ДОЛЖНЫ ИЗМЕНИТЬ ОТНОШЕНИЕ К ЗНАНИЯМ </a:t>
            </a:r>
            <a:endParaRPr lang="ru-RU" dirty="0"/>
          </a:p>
        </p:txBody>
      </p:sp>
      <p:sp>
        <p:nvSpPr>
          <p:cNvPr id="4" name="Пятиугольник 3"/>
          <p:cNvSpPr/>
          <p:nvPr/>
        </p:nvSpPr>
        <p:spPr>
          <a:xfrm rot="5400000">
            <a:off x="4187464" y="3787562"/>
            <a:ext cx="838965" cy="1393246"/>
          </a:xfrm>
          <a:prstGeom prst="homePlate">
            <a:avLst/>
          </a:prstGeom>
          <a:solidFill>
            <a:schemeClr val="tx2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9533" y="5206008"/>
            <a:ext cx="41492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Blended Learning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43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F497D"/>
                </a:solidFill>
              </a:rPr>
              <a:t>Группа моделей «Ротация» </a:t>
            </a:r>
            <a:br>
              <a:rPr lang="ru-RU" b="1" dirty="0">
                <a:solidFill>
                  <a:srgbClr val="1F497D"/>
                </a:solidFill>
              </a:rPr>
            </a:br>
            <a:r>
              <a:rPr lang="ru-RU" b="1" dirty="0">
                <a:solidFill>
                  <a:srgbClr val="1F497D"/>
                </a:solidFill>
              </a:rPr>
              <a:t>(«Автономные группы»)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/>
              <a:t>Сильная группа</a:t>
            </a:r>
            <a:endParaRPr lang="ru-RU" b="1" u="sng" dirty="0"/>
          </a:p>
        </p:txBody>
      </p:sp>
      <p:pic>
        <p:nvPicPr>
          <p:cNvPr id="4" name="Изображение 3" descr="Снимок экрана 2018-11-28 в 18.30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243" y="2127960"/>
            <a:ext cx="6002032" cy="375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89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1F497D"/>
                </a:solidFill>
              </a:rPr>
              <a:t>Работа на уроке в формате «Перевернутого класса»</a:t>
            </a:r>
            <a:endParaRPr lang="ru-RU" sz="3600" b="1" dirty="0">
              <a:solidFill>
                <a:srgbClr val="1F497D"/>
              </a:solidFill>
            </a:endParaRPr>
          </a:p>
        </p:txBody>
      </p:sp>
      <p:pic>
        <p:nvPicPr>
          <p:cNvPr id="4" name="Содержимое 3" descr="Снимок экрана 2018-11-28 в 18.43.4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9948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имок экрана 2018-11-28 в 18.43.5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57200" y="1206047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844327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Снимок экрана 2018-11-28 в 18.45.0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57200" y="930642"/>
            <a:ext cx="8229600" cy="5195522"/>
          </a:xfrm>
        </p:spPr>
      </p:pic>
    </p:spTree>
    <p:extLst>
      <p:ext uri="{BB962C8B-B14F-4D97-AF65-F5344CB8AC3E}">
        <p14:creationId xmlns:p14="http://schemas.microsoft.com/office/powerpoint/2010/main" val="2782799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имок экрана 2018-11-28 в 18.45.2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457200" y="108561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648940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Плюсы смешанного обучения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Повышение внутренней мотивации к изучению художественного произведения</a:t>
            </a:r>
          </a:p>
          <a:p>
            <a:r>
              <a:rPr lang="ru-RU" dirty="0" smtClean="0"/>
              <a:t>Реализация деятельностного подхода</a:t>
            </a:r>
          </a:p>
          <a:p>
            <a:r>
              <a:rPr lang="ru-RU" dirty="0" smtClean="0"/>
              <a:t>Активизация читательской деятельности </a:t>
            </a:r>
          </a:p>
          <a:p>
            <a:r>
              <a:rPr lang="ru-RU" dirty="0" smtClean="0"/>
              <a:t>Формирование всех видов УУД через самостоятельную поисковую деятельность </a:t>
            </a:r>
            <a:r>
              <a:rPr lang="ru-RU" smtClean="0"/>
              <a:t>дифференцированного характера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126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1F497D"/>
                </a:solidFill>
              </a:rPr>
              <a:t>ЧТО СМЕШИВАЕМ???</a:t>
            </a:r>
            <a:endParaRPr lang="ru-RU" b="1" dirty="0">
              <a:solidFill>
                <a:srgbClr val="1F497D"/>
              </a:solidFill>
            </a:endParaRPr>
          </a:p>
        </p:txBody>
      </p:sp>
      <p:pic>
        <p:nvPicPr>
          <p:cNvPr id="6" name="Содержимое 5" descr="The-True-Benefits-of-Blended-Learning-pub-22-6-17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" t="7469" r="-4003"/>
          <a:stretch/>
        </p:blipFill>
        <p:spPr>
          <a:xfrm>
            <a:off x="1183230" y="1477490"/>
            <a:ext cx="7165503" cy="4872799"/>
          </a:xfrm>
        </p:spPr>
      </p:pic>
    </p:spTree>
    <p:extLst>
      <p:ext uri="{BB962C8B-B14F-4D97-AF65-F5344CB8AC3E}">
        <p14:creationId xmlns:p14="http://schemas.microsoft.com/office/powerpoint/2010/main" val="292073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Смешанное обучение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Сочетание индивидуального и онлайн обучения, основывается на выборе соответствующей среды обучения в зависимости от желаемых результатов.</a:t>
            </a:r>
          </a:p>
          <a:p>
            <a:pPr algn="just"/>
            <a:r>
              <a:rPr lang="ru-RU" dirty="0" smtClean="0"/>
              <a:t>Смешанное обучение предполагает онлайн обучение, самостоятельное обучение и очное обучение.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251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1F497D"/>
                </a:solidFill>
              </a:rPr>
              <a:t>КАК МЫ УЧИМ… И КАК ДОЛЖНЫ УЧИТЬ </a:t>
            </a:r>
            <a:endParaRPr lang="ru-RU" sz="3200" b="1" dirty="0">
              <a:solidFill>
                <a:srgbClr val="1F497D"/>
              </a:solidFill>
            </a:endParaRPr>
          </a:p>
        </p:txBody>
      </p:sp>
      <p:pic>
        <p:nvPicPr>
          <p:cNvPr id="4" name="Содержимое 3" descr="Блум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0" b="5570"/>
          <a:stretch>
            <a:fillRect/>
          </a:stretch>
        </p:blipFill>
        <p:spPr>
          <a:xfrm>
            <a:off x="457200" y="1600200"/>
            <a:ext cx="6630600" cy="4525963"/>
          </a:xfrm>
        </p:spPr>
      </p:pic>
    </p:spTree>
    <p:extLst>
      <p:ext uri="{BB962C8B-B14F-4D97-AF65-F5344CB8AC3E}">
        <p14:creationId xmlns:p14="http://schemas.microsoft.com/office/powerpoint/2010/main" val="417338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Blended </a:t>
            </a:r>
            <a:r>
              <a:rPr lang="en-US" b="1" dirty="0" smtClean="0">
                <a:solidFill>
                  <a:schemeClr val="tx2"/>
                </a:solidFill>
              </a:rPr>
              <a:t>Learning</a:t>
            </a:r>
            <a:r>
              <a:rPr lang="ru-RU" b="1" dirty="0" smtClean="0">
                <a:solidFill>
                  <a:schemeClr val="tx2"/>
                </a:solidFill>
              </a:rPr>
              <a:t>: модели смешанного обучения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Изображение 8" descr="slide-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5"/>
          <a:stretch/>
        </p:blipFill>
        <p:spPr>
          <a:xfrm>
            <a:off x="704110" y="1600200"/>
            <a:ext cx="8096979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Перевернутый класс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17638"/>
            <a:ext cx="7979926" cy="263319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Перевернутый класс (урок) — это модель обучения, при которой учитель предоставляет материал для самостоятельного изучения дома, а на очном занятии проходит практическое закрепление </a:t>
            </a:r>
            <a:r>
              <a:rPr lang="ru-RU" dirty="0" smtClean="0"/>
              <a:t>материала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Изображение 6" descr="Flipped-clas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04" y="4021686"/>
            <a:ext cx="3932264" cy="262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1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F497D"/>
                </a:solidFill>
              </a:rPr>
              <a:t>Перевернутый класс</a:t>
            </a:r>
            <a:br>
              <a:rPr lang="ru-RU" b="1" dirty="0" smtClean="0">
                <a:solidFill>
                  <a:srgbClr val="1F497D"/>
                </a:solidFill>
              </a:rPr>
            </a:br>
            <a:r>
              <a:rPr lang="ru-RU" b="1" dirty="0" smtClean="0">
                <a:solidFill>
                  <a:srgbClr val="1F497D"/>
                </a:solidFill>
              </a:rPr>
              <a:t>(дидактические требования)</a:t>
            </a:r>
            <a:endParaRPr lang="ru-RU" b="1" dirty="0">
              <a:solidFill>
                <a:srgbClr val="1F497D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488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Изображение 6" descr="Flipped-class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43" y="3728957"/>
            <a:ext cx="1331574" cy="88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4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1F497D"/>
                </a:solidFill>
              </a:rPr>
              <a:t>Роль учителя </a:t>
            </a:r>
            <a:endParaRPr lang="ru-RU" b="1" dirty="0">
              <a:solidFill>
                <a:srgbClr val="1F497D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Учитель – консультант, но не контролер!!!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Изображение 3" descr="Без-названия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11" y="1968660"/>
            <a:ext cx="7430875" cy="423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8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315</Words>
  <Application>Microsoft Office PowerPoint</Application>
  <PresentationFormat>Экран (4:3)</PresentationFormat>
  <Paragraphs>55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Презентация PowerPoint</vt:lpstr>
      <vt:lpstr>ТЕХНОЛОГИИ ИЗМЕНЯТ ОБРАЗОВАНИЕ </vt:lpstr>
      <vt:lpstr>ЧТО СМЕШИВАЕМ???</vt:lpstr>
      <vt:lpstr>Смешанное обучение </vt:lpstr>
      <vt:lpstr>КАК МЫ УЧИМ… И КАК ДОЛЖНЫ УЧИТЬ </vt:lpstr>
      <vt:lpstr>Blended Learning: модели смешанного обучения </vt:lpstr>
      <vt:lpstr>Перевернутый класс </vt:lpstr>
      <vt:lpstr>Перевернутый класс (дидактические требования)</vt:lpstr>
      <vt:lpstr>Роль учителя </vt:lpstr>
      <vt:lpstr>Требования к уроку</vt:lpstr>
      <vt:lpstr>Требования к образовательному контенту </vt:lpstr>
      <vt:lpstr>Презентация PowerPoint</vt:lpstr>
      <vt:lpstr>Предзадания, стимулирующие читательскую активность  (изучение биографического материала) </vt:lpstr>
      <vt:lpstr>Презентация PowerPoint</vt:lpstr>
      <vt:lpstr>Презентация PowerPoint</vt:lpstr>
      <vt:lpstr>Предзадания, стимулирующие читательскую активность  (изучение художественного произведения)</vt:lpstr>
      <vt:lpstr>Презентация PowerPoint</vt:lpstr>
      <vt:lpstr>Группа моделей «Ротация»  («Автономные группы»)</vt:lpstr>
      <vt:lpstr>Работа средней группы </vt:lpstr>
      <vt:lpstr>Группа моделей «Ротация»  («Автономные группы»)</vt:lpstr>
      <vt:lpstr>Работа на уроке в формате «Перевернутого класса»</vt:lpstr>
      <vt:lpstr>Презентация PowerPoint</vt:lpstr>
      <vt:lpstr>Презентация PowerPoint</vt:lpstr>
      <vt:lpstr>Презентация PowerPoint</vt:lpstr>
      <vt:lpstr>Плюсы смешанного обучения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user</cp:lastModifiedBy>
  <cp:revision>28</cp:revision>
  <dcterms:created xsi:type="dcterms:W3CDTF">2018-03-11T17:59:12Z</dcterms:created>
  <dcterms:modified xsi:type="dcterms:W3CDTF">2019-02-14T12:05:01Z</dcterms:modified>
</cp:coreProperties>
</file>